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2" r:id="rId3"/>
    <p:sldId id="257" r:id="rId5"/>
    <p:sldId id="325" r:id="rId6"/>
    <p:sldId id="327" r:id="rId7"/>
    <p:sldId id="328" r:id="rId8"/>
    <p:sldId id="329" r:id="rId9"/>
    <p:sldId id="319" r:id="rId10"/>
    <p:sldId id="320" r:id="rId11"/>
    <p:sldId id="318" r:id="rId12"/>
    <p:sldId id="316" r:id="rId13"/>
    <p:sldId id="314" r:id="rId14"/>
    <p:sldId id="315" r:id="rId15"/>
  </p:sldIdLst>
  <p:sldSz cx="12192000" cy="6858000"/>
  <p:notesSz cx="6858000" cy="9144000"/>
  <p:custDataLst>
    <p:tags r:id="rId1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2672" autoAdjust="0"/>
  </p:normalViewPr>
  <p:slideViewPr>
    <p:cSldViewPr snapToGrid="0">
      <p:cViewPr varScale="1">
        <p:scale>
          <a:sx n="105" d="100"/>
          <a:sy n="105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spring.io/projects/spring-cloud#overview" TargetMode="External"/><Relationship Id="rId1" Type="http://schemas.openxmlformats.org/officeDocument/2006/relationships/hyperlink" Target="https://docs.spring.io/spring-boot/docs/current/reference/pdf/spring-boot-reference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hyperlink" Target="mailto:wangzl@bupt.edu.c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://www.woshipm.com/pd/2701264.html" TargetMode="Externa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后端开发技术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课程介绍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教学内容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33444" y="1233817"/>
            <a:ext cx="5438032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+mn-ea"/>
                <a:ea typeface="+mn-ea"/>
              </a:rPr>
              <a:t>下：分布式微服务架构开发技术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分布式与微服务架构原理与设计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服务注册、</a:t>
            </a:r>
            <a:r>
              <a:rPr lang="zh-CN" altLang="en-US" dirty="0">
                <a:latin typeface="+mn-ea"/>
                <a:ea typeface="+mn-ea"/>
              </a:rPr>
              <a:t>发现与配置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负载均衡和服务调用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服务网关与服务</a:t>
            </a:r>
            <a:r>
              <a:rPr lang="zh-CN" altLang="en-US" dirty="0">
                <a:latin typeface="+mn-ea"/>
                <a:ea typeface="+mn-ea"/>
              </a:rPr>
              <a:t>容错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分布式事务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微服务容器与服务编排</a:t>
            </a:r>
            <a:endParaRPr lang="en-GB" altLang="zh-CN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4090" y="1225689"/>
            <a:ext cx="5438032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+mn-ea"/>
                <a:ea typeface="+mn-ea"/>
              </a:rPr>
              <a:t>上：单体架构企业级</a:t>
            </a:r>
            <a:r>
              <a:rPr lang="en-US" altLang="zh-CN" sz="2000" b="1" dirty="0">
                <a:latin typeface="+mn-ea"/>
                <a:ea typeface="+mn-ea"/>
              </a:rPr>
              <a:t>Web</a:t>
            </a:r>
            <a:r>
              <a:rPr lang="zh-CN" altLang="en-US" sz="2000" b="1" dirty="0">
                <a:latin typeface="+mn-ea"/>
                <a:ea typeface="+mn-ea"/>
              </a:rPr>
              <a:t>后端开发技术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</a:rPr>
              <a:t>Web</a:t>
            </a:r>
            <a:r>
              <a:rPr lang="zh-CN" altLang="en-US" dirty="0">
                <a:latin typeface="+mn-ea"/>
                <a:ea typeface="+mn-ea"/>
              </a:rPr>
              <a:t>后端开发技术综述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+mn-ea"/>
                <a:ea typeface="+mn-ea"/>
              </a:rPr>
              <a:t>WebAPI</a:t>
            </a:r>
            <a:r>
              <a:rPr lang="zh-CN" altLang="en-US" dirty="0">
                <a:latin typeface="+mn-ea"/>
                <a:ea typeface="+mn-ea"/>
              </a:rPr>
              <a:t>设计与开发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数据持久层开发</a:t>
            </a:r>
            <a:r>
              <a:rPr lang="zh-CN" altLang="en-US" dirty="0">
                <a:latin typeface="+mn-ea"/>
                <a:ea typeface="+mn-ea"/>
              </a:rPr>
              <a:t>技术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  <a:ea typeface="+mn-ea"/>
              </a:rPr>
              <a:t>Web</a:t>
            </a:r>
            <a:r>
              <a:rPr lang="zh-CN" altLang="en-US" dirty="0">
                <a:latin typeface="+mn-ea"/>
                <a:ea typeface="+mn-ea"/>
              </a:rPr>
              <a:t>缓存技术与</a:t>
            </a:r>
            <a:r>
              <a:rPr lang="en-US" altLang="zh-CN" dirty="0">
                <a:latin typeface="+mn-ea"/>
                <a:ea typeface="+mn-ea"/>
              </a:rPr>
              <a:t>Redis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latin typeface="+mn-ea"/>
                <a:ea typeface="+mn-ea"/>
              </a:rPr>
              <a:t>应用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消息中间件技术</a:t>
            </a:r>
            <a:endParaRPr lang="zh-CN" altLang="en-US" dirty="0">
              <a:latin typeface="+mn-ea"/>
              <a:ea typeface="+mn-ea"/>
              <a:sym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  <a:sym typeface="+mn-ea"/>
              </a:rPr>
              <a:t>Web</a:t>
            </a:r>
            <a:r>
              <a:rPr lang="zh-CN" altLang="en-US" dirty="0">
                <a:latin typeface="+mn-ea"/>
                <a:ea typeface="+mn-ea"/>
                <a:sym typeface="+mn-ea"/>
              </a:rPr>
              <a:t>认证与授权框架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参考资料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603247" y="1395415"/>
            <a:ext cx="11588753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凤凰架构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-构建可靠的大型分布式系统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，开源电子书：http://icyfenix.cn/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AutoNum type="arabicPeriod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从企业级开发到云原生微服务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，汪云飞等著；电子工业出版社，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2020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Spring boot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官方文档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https://docs.spring.io/spring-boot/docs/current/reference/pdf/spring-boot-reference.pdf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AutoNum type="arabicPeriod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Spring cloud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官方文档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https://spring.io/projects/spring-cloud#overview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AutoNum type="arabicPeriod"/>
            </a:pP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MyBatis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官方文档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:https://mybatis.org/mybatis-3/</a:t>
            </a:r>
            <a:r>
              <a:rPr lang="en-US" altLang="zh-CN" sz="2000" b="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zh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/index.html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AutoNum type="arabicPeriod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高可用可伸缩微服务架构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，程超 等著，电子工业出版社，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2019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考核方式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603247" y="1395415"/>
            <a:ext cx="11588753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期末设计作业：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50%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期中研究报告：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10%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平时作业及课堂考勤：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40%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自我简介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917577" y="1395415"/>
            <a:ext cx="4884671" cy="293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王尊亮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计算机学院网络技术中心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hlinkClick r:id="rId1"/>
              </a:rPr>
              <a:t>41833203@qq.com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138-1092-4936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30" y="1186815"/>
            <a:ext cx="2847340" cy="50653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课程介绍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10895" y="1631315"/>
            <a:ext cx="3224530" cy="31381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Web</a:t>
            </a:r>
            <a:r>
              <a:rPr lang="zh-CN" altLang="en-US"/>
              <a:t>开发技术基础的主要内容</a:t>
            </a:r>
            <a:endParaRPr lang="zh-CN" altLang="en-US"/>
          </a:p>
          <a:p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Web</a:t>
            </a:r>
            <a:r>
              <a:rPr lang="zh-CN" altLang="en-US"/>
              <a:t>系统的构成和基本原理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Servlet</a:t>
            </a:r>
            <a:r>
              <a:rPr lang="zh-CN" altLang="en-US"/>
              <a:t>技术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MVC</a:t>
            </a:r>
            <a:r>
              <a:rPr lang="zh-CN" altLang="en-US"/>
              <a:t>框架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数据持久化层技术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模板引擎技术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AJAX</a:t>
            </a:r>
            <a:r>
              <a:rPr lang="zh-CN" altLang="en-US"/>
              <a:t>与</a:t>
            </a:r>
            <a:r>
              <a:rPr lang="en-US" altLang="zh-CN"/>
              <a:t>REST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746807" y="1502410"/>
            <a:ext cx="6744788" cy="4018396"/>
            <a:chOff x="1622243" y="1816608"/>
            <a:chExt cx="7351069" cy="4602450"/>
          </a:xfrm>
        </p:grpSpPr>
        <p:cxnSp>
          <p:nvCxnSpPr>
            <p:cNvPr id="6" name="直线箭头连接符 3"/>
            <p:cNvCxnSpPr/>
            <p:nvPr/>
          </p:nvCxnSpPr>
          <p:spPr>
            <a:xfrm>
              <a:off x="2523744" y="5608320"/>
              <a:ext cx="6449568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6"/>
            <p:cNvCxnSpPr/>
            <p:nvPr/>
          </p:nvCxnSpPr>
          <p:spPr>
            <a:xfrm flipV="1">
              <a:off x="2523744" y="1816608"/>
              <a:ext cx="0" cy="379171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10"/>
            <p:cNvCxnSpPr/>
            <p:nvPr/>
          </p:nvCxnSpPr>
          <p:spPr>
            <a:xfrm>
              <a:off x="2633472" y="3767328"/>
              <a:ext cx="569366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3"/>
            <p:cNvCxnSpPr/>
            <p:nvPr/>
          </p:nvCxnSpPr>
          <p:spPr>
            <a:xfrm>
              <a:off x="5596128" y="2121408"/>
              <a:ext cx="0" cy="318211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4835526" y="6032865"/>
              <a:ext cx="1569660" cy="38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600" dirty="0"/>
                <a:t>业务复杂程度</a:t>
              </a:r>
              <a:endParaRPr kumimoji="1" lang="zh-CN" altLang="en-US" sz="16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633472" y="5810249"/>
              <a:ext cx="415498" cy="38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600" dirty="0"/>
                <a:t>低</a:t>
              </a:r>
              <a:endParaRPr kumimoji="1" lang="zh-CN" altLang="en-US" sz="16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448086" y="5778355"/>
              <a:ext cx="415498" cy="38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600" dirty="0"/>
                <a:t>高</a:t>
              </a:r>
              <a:endParaRPr kumimoji="1" lang="zh-CN" altLang="en-US" sz="16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622243" y="2973733"/>
              <a:ext cx="467154" cy="18349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kumimoji="1" lang="zh-CN" altLang="en-US" sz="1600" dirty="0"/>
                <a:t>系统并发用户数</a:t>
              </a:r>
              <a:endParaRPr kumimoji="1" lang="zh-CN" altLang="en-US" sz="16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023386" y="5238988"/>
              <a:ext cx="415498" cy="38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600" dirty="0"/>
                <a:t>低</a:t>
              </a:r>
              <a:endParaRPr kumimoji="1" lang="zh-CN" altLang="en-US" sz="16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961458" y="1844081"/>
              <a:ext cx="415498" cy="38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600" dirty="0"/>
                <a:t>高</a:t>
              </a:r>
              <a:endParaRPr kumimoji="1" lang="zh-CN" altLang="en-US" sz="16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44274" y="4353515"/>
              <a:ext cx="2031325" cy="66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600" dirty="0"/>
                <a:t>各类小型信息系统</a:t>
              </a:r>
              <a:endParaRPr kumimoji="1" lang="en-US" altLang="zh-CN" sz="1600" dirty="0"/>
            </a:p>
            <a:p>
              <a:r>
                <a:rPr kumimoji="1" lang="en-US" altLang="zh-CN" sz="1600" dirty="0"/>
                <a:t>……</a:t>
              </a:r>
              <a:endParaRPr kumimoji="1" lang="en-US" altLang="zh-CN" sz="16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724736" y="2305333"/>
              <a:ext cx="2755568" cy="1373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kumimoji="1" lang="zh-CN" altLang="en-US" sz="1600" dirty="0"/>
                <a:t>如：面向公众的信息查询系统，功能单一的互联网应用等</a:t>
              </a:r>
              <a:endParaRPr kumimoji="1" lang="zh-CN" altLang="en-US" sz="16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838615" y="4255209"/>
              <a:ext cx="2756742" cy="95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kumimoji="1" lang="zh-CN" altLang="en-US" sz="1600" dirty="0"/>
                <a:t>如：大型企业、银行、医院等传统行业的业务系统</a:t>
              </a:r>
              <a:endParaRPr kumimoji="1" lang="zh-CN" altLang="en-US" sz="16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867388" y="2316312"/>
              <a:ext cx="2756742" cy="95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kumimoji="1" lang="zh-CN" altLang="en-US" sz="1600" dirty="0"/>
                <a:t>如阿里巴巴、腾讯等的业务平台</a:t>
              </a:r>
              <a:endParaRPr kumimoji="1" lang="zh-CN" altLang="en-US" sz="1600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95705" y="5863590"/>
            <a:ext cx="9813925" cy="806450"/>
            <a:chOff x="1883" y="9234"/>
            <a:chExt cx="15455" cy="1270"/>
          </a:xfrm>
        </p:grpSpPr>
        <p:sp>
          <p:nvSpPr>
            <p:cNvPr id="36" name="矩形 35"/>
            <p:cNvSpPr/>
            <p:nvPr/>
          </p:nvSpPr>
          <p:spPr>
            <a:xfrm>
              <a:off x="1883" y="9424"/>
              <a:ext cx="2329" cy="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需求分析</a:t>
              </a: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703" y="9234"/>
              <a:ext cx="7865" cy="12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设计</a:t>
              </a:r>
              <a:endParaRPr lang="zh-CN" altLang="en-US"/>
            </a:p>
            <a:p>
              <a:pPr algn="ctr"/>
              <a:r>
                <a:rPr lang="zh-CN" altLang="en-US"/>
                <a:t>（</a:t>
              </a:r>
              <a:r>
                <a:rPr lang="zh-CN" altLang="en-US">
                  <a:sym typeface="+mn-ea"/>
                </a:rPr>
                <a:t>产品、应用架构、数据架构、模块、接口</a:t>
              </a:r>
              <a:r>
                <a:rPr lang="en-US" altLang="zh-CN">
                  <a:sym typeface="+mn-ea"/>
                </a:rPr>
                <a:t>...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009" y="9505"/>
              <a:ext cx="2329" cy="7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编码实现</a:t>
              </a:r>
              <a:endParaRPr lang="zh-CN" altLang="en-US"/>
            </a:p>
          </p:txBody>
        </p:sp>
        <p:sp>
          <p:nvSpPr>
            <p:cNvPr id="39" name="右箭头 38"/>
            <p:cNvSpPr/>
            <p:nvPr/>
          </p:nvSpPr>
          <p:spPr>
            <a:xfrm>
              <a:off x="4353" y="968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13746" y="971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课程介绍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3717290"/>
            <a:ext cx="4015740" cy="25101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05" y="3717290"/>
            <a:ext cx="4658360" cy="24847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3420" y="2708275"/>
            <a:ext cx="10611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latin typeface="+mn-ea"/>
                <a:cs typeface="+mn-ea"/>
              </a:rPr>
              <a:t>“在汽车出现前,如果你问人们需要什么,他们的答案是一匹更快的马,而绝不会是一辆汽车。”    </a:t>
            </a:r>
            <a:endParaRPr lang="zh-CN" altLang="en-US" sz="2000">
              <a:latin typeface="+mn-ea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1240" y="1445895"/>
            <a:ext cx="9813925" cy="806450"/>
            <a:chOff x="1883" y="9234"/>
            <a:chExt cx="15455" cy="1270"/>
          </a:xfrm>
        </p:grpSpPr>
        <p:sp>
          <p:nvSpPr>
            <p:cNvPr id="36" name="矩形 35"/>
            <p:cNvSpPr/>
            <p:nvPr/>
          </p:nvSpPr>
          <p:spPr>
            <a:xfrm>
              <a:off x="1883" y="9424"/>
              <a:ext cx="2329" cy="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需求分析</a:t>
              </a: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703" y="9234"/>
              <a:ext cx="7865" cy="12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设计</a:t>
              </a:r>
              <a:endParaRPr lang="zh-CN" altLang="en-US"/>
            </a:p>
            <a:p>
              <a:pPr algn="ctr"/>
              <a:r>
                <a:rPr lang="zh-CN" altLang="en-US"/>
                <a:t>（</a:t>
              </a:r>
              <a:r>
                <a:rPr lang="zh-CN" altLang="en-US">
                  <a:sym typeface="+mn-ea"/>
                </a:rPr>
                <a:t>产品、应用架构、数据架构、模块、接口</a:t>
              </a:r>
              <a:r>
                <a:rPr lang="en-US" altLang="zh-CN">
                  <a:sym typeface="+mn-ea"/>
                </a:rPr>
                <a:t>...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009" y="9505"/>
              <a:ext cx="2329" cy="7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编码实现</a:t>
              </a:r>
              <a:endParaRPr lang="zh-CN" altLang="en-US"/>
            </a:p>
          </p:txBody>
        </p:sp>
        <p:sp>
          <p:nvSpPr>
            <p:cNvPr id="39" name="右箭头 38"/>
            <p:cNvSpPr/>
            <p:nvPr/>
          </p:nvSpPr>
          <p:spPr>
            <a:xfrm>
              <a:off x="4353" y="968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13746" y="971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5525" y="2252345"/>
            <a:ext cx="7287895" cy="44615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课程介绍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1335" y="2715895"/>
            <a:ext cx="397129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/>
              <a:t>微信朋友圈等</a:t>
            </a:r>
            <a:r>
              <a:rPr lang="en-US" altLang="zh-CN" sz="2000" b="1"/>
              <a:t>Feeds</a:t>
            </a:r>
            <a:r>
              <a:rPr lang="zh-CN" altLang="en-US" sz="2000" b="1"/>
              <a:t>流如何设计？</a:t>
            </a:r>
            <a:endParaRPr lang="zh-CN" altLang="en-US" sz="2000" b="1"/>
          </a:p>
        </p:txBody>
      </p:sp>
      <p:sp>
        <p:nvSpPr>
          <p:cNvPr id="3" name="文本框 2"/>
          <p:cNvSpPr txBox="1"/>
          <p:nvPr/>
        </p:nvSpPr>
        <p:spPr>
          <a:xfrm>
            <a:off x="393700" y="6362700"/>
            <a:ext cx="4999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/>
              </a:rPr>
              <a:t>http://www.woshipm.com/pd/2701264.html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8960" y="3538220"/>
            <a:ext cx="4297680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不是</a:t>
            </a:r>
            <a:r>
              <a:rPr lang="zh-CN" altLang="en-US"/>
              <a:t>查询好友动态然后按时间线拼接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而是</a:t>
            </a:r>
            <a:r>
              <a:rPr lang="zh-CN" altLang="en-US"/>
              <a:t>发布后插入到好友的时间线，</a:t>
            </a:r>
            <a:r>
              <a:rPr lang="zh-CN" altLang="en-US">
                <a:solidFill>
                  <a:srgbClr val="FF0000"/>
                </a:solidFill>
              </a:rPr>
              <a:t>写扩散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172845" y="1442085"/>
            <a:ext cx="9813925" cy="806450"/>
            <a:chOff x="1883" y="9234"/>
            <a:chExt cx="15455" cy="1270"/>
          </a:xfrm>
        </p:grpSpPr>
        <p:sp>
          <p:nvSpPr>
            <p:cNvPr id="36" name="矩形 35"/>
            <p:cNvSpPr/>
            <p:nvPr/>
          </p:nvSpPr>
          <p:spPr>
            <a:xfrm>
              <a:off x="1883" y="9424"/>
              <a:ext cx="2329" cy="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需求分析</a:t>
              </a: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703" y="9234"/>
              <a:ext cx="7865" cy="12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设计</a:t>
              </a:r>
              <a:endParaRPr lang="zh-CN" altLang="en-US"/>
            </a:p>
            <a:p>
              <a:pPr algn="ctr"/>
              <a:r>
                <a:rPr lang="zh-CN" altLang="en-US"/>
                <a:t>（</a:t>
              </a:r>
              <a:r>
                <a:rPr lang="zh-CN" altLang="en-US">
                  <a:sym typeface="+mn-ea"/>
                </a:rPr>
                <a:t>产品、应用架构、数据架构、模块、接口</a:t>
              </a:r>
              <a:r>
                <a:rPr lang="en-US" altLang="zh-CN">
                  <a:sym typeface="+mn-ea"/>
                </a:rPr>
                <a:t>...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009" y="9505"/>
              <a:ext cx="2329" cy="7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编码实现</a:t>
              </a:r>
              <a:endParaRPr lang="zh-CN" altLang="en-US"/>
            </a:p>
          </p:txBody>
        </p:sp>
        <p:sp>
          <p:nvSpPr>
            <p:cNvPr id="39" name="右箭头 38"/>
            <p:cNvSpPr/>
            <p:nvPr/>
          </p:nvSpPr>
          <p:spPr>
            <a:xfrm>
              <a:off x="4353" y="968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13746" y="971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42620" y="487680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三天可见如何实现？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评论和赞如何处理？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课程介绍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315" y="2400300"/>
            <a:ext cx="3604260" cy="4381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30" y="2400300"/>
            <a:ext cx="5042535" cy="43815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72845" y="1442085"/>
            <a:ext cx="9813925" cy="806450"/>
            <a:chOff x="1883" y="9234"/>
            <a:chExt cx="15455" cy="1270"/>
          </a:xfrm>
        </p:grpSpPr>
        <p:sp>
          <p:nvSpPr>
            <p:cNvPr id="36" name="矩形 35"/>
            <p:cNvSpPr/>
            <p:nvPr/>
          </p:nvSpPr>
          <p:spPr>
            <a:xfrm>
              <a:off x="1883" y="9424"/>
              <a:ext cx="2329" cy="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需求分析</a:t>
              </a:r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703" y="9234"/>
              <a:ext cx="7865" cy="12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设计</a:t>
              </a:r>
              <a:endParaRPr lang="zh-CN" altLang="en-US"/>
            </a:p>
            <a:p>
              <a:pPr algn="ctr"/>
              <a:r>
                <a:rPr lang="zh-CN" altLang="en-US"/>
                <a:t>（</a:t>
              </a:r>
              <a:r>
                <a:rPr lang="zh-CN" altLang="en-US">
                  <a:sym typeface="+mn-ea"/>
                </a:rPr>
                <a:t>产品、应用架构、数据架构、模块、接口</a:t>
              </a:r>
              <a:r>
                <a:rPr lang="en-US" altLang="zh-CN">
                  <a:sym typeface="+mn-ea"/>
                </a:rPr>
                <a:t>...</a:t>
              </a:r>
              <a:r>
                <a:rPr lang="zh-CN" altLang="en-US"/>
                <a:t>）</a:t>
              </a: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009" y="9505"/>
              <a:ext cx="2329" cy="787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编码实现</a:t>
              </a:r>
              <a:endParaRPr lang="zh-CN" altLang="en-US"/>
            </a:p>
          </p:txBody>
        </p:sp>
        <p:sp>
          <p:nvSpPr>
            <p:cNvPr id="39" name="右箭头 38"/>
            <p:cNvSpPr/>
            <p:nvPr/>
          </p:nvSpPr>
          <p:spPr>
            <a:xfrm>
              <a:off x="4353" y="968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13746" y="9715"/>
              <a:ext cx="1082" cy="3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5918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课程介绍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5918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761" y="2020955"/>
            <a:ext cx="1717294" cy="59982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5351" y="2037413"/>
            <a:ext cx="1414272" cy="599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产品经理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85351" y="4176569"/>
            <a:ext cx="1414272" cy="5998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运营</a:t>
            </a:r>
            <a:endParaRPr kumimoji="1" lang="zh-CN" altLang="en-US" dirty="0"/>
          </a:p>
        </p:txBody>
      </p:sp>
      <p:cxnSp>
        <p:nvCxnSpPr>
          <p:cNvPr id="19" name="直线箭头连接符 18"/>
          <p:cNvCxnSpPr>
            <a:stCxn id="12" idx="2"/>
            <a:endCxn id="27" idx="0"/>
          </p:cNvCxnSpPr>
          <p:nvPr/>
        </p:nvCxnSpPr>
        <p:spPr>
          <a:xfrm>
            <a:off x="1392487" y="2649299"/>
            <a:ext cx="0" cy="1538605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2115155" y="2303085"/>
            <a:ext cx="119980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31727" y="40308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需求协作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2115194" y="1769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需求文档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300665" y="2037413"/>
            <a:ext cx="1414272" cy="5998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前端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5080000" y="4159250"/>
            <a:ext cx="3855085" cy="9804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dirty="0"/>
              <a:t>后端</a:t>
            </a:r>
            <a:endParaRPr kumimoji="1" lang="zh-CN" altLang="en-US" dirty="0"/>
          </a:p>
          <a:p>
            <a:pPr algn="ctr">
              <a:lnSpc>
                <a:spcPct val="150000"/>
              </a:lnSpc>
            </a:pPr>
            <a:r>
              <a:rPr kumimoji="1" lang="zh-CN" altLang="en-US" dirty="0"/>
              <a:t>（业务逻辑、数据、算法、</a:t>
            </a:r>
            <a:r>
              <a:rPr kumimoji="1" lang="zh-CN" altLang="en-US" dirty="0">
                <a:solidFill>
                  <a:srgbClr val="FF0000"/>
                </a:solidFill>
              </a:rPr>
              <a:t>架构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8429275" y="3105949"/>
            <a:ext cx="1414272" cy="5998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测试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0482521" y="3105951"/>
            <a:ext cx="1414272" cy="5998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运维</a:t>
            </a:r>
            <a:endParaRPr kumimoji="1" lang="zh-CN" altLang="en-US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7007801" y="2636193"/>
            <a:ext cx="0" cy="1539335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870022" y="32386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协作开发</a:t>
            </a:r>
            <a:endParaRPr kumimoji="1" lang="zh-CN" altLang="en-US" dirty="0"/>
          </a:p>
        </p:txBody>
      </p:sp>
      <p:cxnSp>
        <p:nvCxnSpPr>
          <p:cNvPr id="45" name="直线箭头连接符 44"/>
          <p:cNvCxnSpPr/>
          <p:nvPr/>
        </p:nvCxnSpPr>
        <p:spPr>
          <a:xfrm>
            <a:off x="7085251" y="3299308"/>
            <a:ext cx="119980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H="1">
            <a:off x="7084993" y="3467841"/>
            <a:ext cx="120006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7216132" y="28678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代码测试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7431036" y="34678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回退</a:t>
            </a:r>
            <a:endParaRPr kumimoji="1" lang="zh-CN" altLang="en-US" dirty="0"/>
          </a:p>
        </p:txBody>
      </p:sp>
      <p:cxnSp>
        <p:nvCxnSpPr>
          <p:cNvPr id="51" name="直线箭头连接符 50"/>
          <p:cNvCxnSpPr>
            <a:stCxn id="37" idx="3"/>
            <a:endCxn id="38" idx="1"/>
          </p:cNvCxnSpPr>
          <p:nvPr/>
        </p:nvCxnSpPr>
        <p:spPr>
          <a:xfrm>
            <a:off x="9842912" y="3417290"/>
            <a:ext cx="6394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 flipV="1">
            <a:off x="4933062" y="2283809"/>
            <a:ext cx="1306934" cy="4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/>
          <p:nvPr/>
        </p:nvCxnSpPr>
        <p:spPr>
          <a:xfrm>
            <a:off x="2066925" y="2467610"/>
            <a:ext cx="2990850" cy="2181860"/>
          </a:xfrm>
          <a:prstGeom prst="bentConnector3">
            <a:avLst>
              <a:gd name="adj1" fmla="val 2237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4948785" y="1683597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界面设计稿</a:t>
            </a:r>
            <a:endParaRPr kumimoji="1"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4224164" y="5727178"/>
            <a:ext cx="339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系统项目中大致的协作流程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课程介绍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47" y="1344201"/>
            <a:ext cx="4108324" cy="22836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7" y="3983512"/>
            <a:ext cx="3936687" cy="242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71" y="1669562"/>
            <a:ext cx="5049816" cy="46278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295" y="2881525"/>
            <a:ext cx="2586876" cy="6798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124" y="3561409"/>
            <a:ext cx="2673169" cy="16363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842" y="2000370"/>
            <a:ext cx="1244270" cy="4612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课程介绍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238" y="1186519"/>
            <a:ext cx="10895523" cy="544776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1153</Words>
  <Application>WPS 演示</Application>
  <PresentationFormat>宽屏</PresentationFormat>
  <Paragraphs>162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微软雅黑</vt:lpstr>
      <vt:lpstr>汉仪旗黑</vt:lpstr>
      <vt:lpstr>Helvetica Neue</vt:lpstr>
      <vt:lpstr>苹方-简</vt:lpstr>
      <vt:lpstr>宋体</vt:lpstr>
      <vt:lpstr>Arial Unicode MS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178</cp:revision>
  <dcterms:created xsi:type="dcterms:W3CDTF">2023-02-20T12:08:33Z</dcterms:created>
  <dcterms:modified xsi:type="dcterms:W3CDTF">2023-02-20T12:08:33Z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3DBD137CC6E6D1E89610F36342367A08</vt:lpwstr>
  </property>
</Properties>
</file>